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nva Sans" panose="020B0604020202020204" charset="0"/>
      <p:regular r:id="rId9"/>
    </p:embeddedFont>
    <p:embeddedFont>
      <p:font typeface="Roboto" panose="02000000000000000000" pitchFamily="2" charset="0"/>
      <p:regular r:id="rId10"/>
      <p:bold r:id="rId11"/>
    </p:embeddedFont>
    <p:embeddedFont>
      <p:font typeface="Roboto Bold" panose="02000000000000000000"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22" autoAdjust="0"/>
  </p:normalViewPr>
  <p:slideViewPr>
    <p:cSldViewPr>
      <p:cViewPr varScale="1">
        <p:scale>
          <a:sx n="73" d="100"/>
          <a:sy n="73" d="100"/>
        </p:scale>
        <p:origin x="120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svg>
</file>

<file path=ppt/media/image2.png>
</file>

<file path=ppt/media/image3.svg>
</file>

<file path=ppt/media/image4.png>
</file>

<file path=ppt/media/image5.sv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137531" y="-767862"/>
            <a:ext cx="23323062" cy="16230600"/>
            <a:chOff x="0" y="0"/>
            <a:chExt cx="1167978" cy="812800"/>
          </a:xfrm>
        </p:grpSpPr>
        <p:sp>
          <p:nvSpPr>
            <p:cNvPr id="3" name="Freeform 3"/>
            <p:cNvSpPr/>
            <p:nvPr/>
          </p:nvSpPr>
          <p:spPr>
            <a:xfrm>
              <a:off x="0" y="0"/>
              <a:ext cx="1167978" cy="812800"/>
            </a:xfrm>
            <a:custGeom>
              <a:avLst/>
              <a:gdLst/>
              <a:ahLst/>
              <a:cxnLst/>
              <a:rect l="l" t="t" r="r" b="b"/>
              <a:pathLst>
                <a:path w="1167978" h="812800">
                  <a:moveTo>
                    <a:pt x="583989" y="0"/>
                  </a:moveTo>
                  <a:cubicBezTo>
                    <a:pt x="261461" y="0"/>
                    <a:pt x="0" y="181951"/>
                    <a:pt x="0" y="406400"/>
                  </a:cubicBezTo>
                  <a:cubicBezTo>
                    <a:pt x="0" y="630849"/>
                    <a:pt x="261461" y="812800"/>
                    <a:pt x="583989" y="812800"/>
                  </a:cubicBezTo>
                  <a:cubicBezTo>
                    <a:pt x="906517" y="812800"/>
                    <a:pt x="1167978" y="630849"/>
                    <a:pt x="1167978" y="406400"/>
                  </a:cubicBezTo>
                  <a:cubicBezTo>
                    <a:pt x="1167978" y="181951"/>
                    <a:pt x="906517" y="0"/>
                    <a:pt x="583989" y="0"/>
                  </a:cubicBezTo>
                  <a:close/>
                </a:path>
              </a:pathLst>
            </a:custGeom>
            <a:solidFill>
              <a:srgbClr val="FFFFFF">
                <a:alpha val="60000"/>
              </a:srgbClr>
            </a:solidFill>
          </p:spPr>
        </p:sp>
        <p:sp>
          <p:nvSpPr>
            <p:cNvPr id="4" name="TextBox 4"/>
            <p:cNvSpPr txBox="1"/>
            <p:nvPr/>
          </p:nvSpPr>
          <p:spPr>
            <a:xfrm>
              <a:off x="109498" y="38100"/>
              <a:ext cx="948982" cy="698500"/>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6028491" y="-2277218"/>
            <a:ext cx="14875357" cy="12564218"/>
          </a:xfrm>
          <a:custGeom>
            <a:avLst/>
            <a:gdLst/>
            <a:ahLst/>
            <a:cxnLst/>
            <a:rect l="l" t="t" r="r" b="b"/>
            <a:pathLst>
              <a:path w="14875357" h="12564218">
                <a:moveTo>
                  <a:pt x="0" y="0"/>
                </a:moveTo>
                <a:lnTo>
                  <a:pt x="14875356" y="0"/>
                </a:lnTo>
                <a:lnTo>
                  <a:pt x="14875356" y="12564218"/>
                </a:lnTo>
                <a:lnTo>
                  <a:pt x="0" y="12564218"/>
                </a:lnTo>
                <a:lnTo>
                  <a:pt x="0" y="0"/>
                </a:lnTo>
                <a:close/>
              </a:path>
            </a:pathLst>
          </a:custGeom>
          <a:blipFill>
            <a:blip r:embed="rId2"/>
            <a:stretch>
              <a:fillRect l="-34463" r="-34463"/>
            </a:stretch>
          </a:blipFill>
        </p:spPr>
      </p:sp>
      <p:sp>
        <p:nvSpPr>
          <p:cNvPr id="6" name="Freeform 6"/>
          <p:cNvSpPr/>
          <p:nvPr/>
        </p:nvSpPr>
        <p:spPr>
          <a:xfrm>
            <a:off x="12105725" y="-435969"/>
            <a:ext cx="8293200" cy="5297281"/>
          </a:xfrm>
          <a:custGeom>
            <a:avLst/>
            <a:gdLst/>
            <a:ahLst/>
            <a:cxnLst/>
            <a:rect l="l" t="t" r="r" b="b"/>
            <a:pathLst>
              <a:path w="8293200" h="5297281">
                <a:moveTo>
                  <a:pt x="0" y="0"/>
                </a:moveTo>
                <a:lnTo>
                  <a:pt x="8293200" y="0"/>
                </a:lnTo>
                <a:lnTo>
                  <a:pt x="8293200" y="5297281"/>
                </a:lnTo>
                <a:lnTo>
                  <a:pt x="0" y="5297281"/>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7" name="Group 7"/>
          <p:cNvGrpSpPr/>
          <p:nvPr/>
        </p:nvGrpSpPr>
        <p:grpSpPr>
          <a:xfrm>
            <a:off x="-10867292" y="-767862"/>
            <a:ext cx="23323062" cy="16230600"/>
            <a:chOff x="0" y="0"/>
            <a:chExt cx="1167978" cy="812800"/>
          </a:xfrm>
        </p:grpSpPr>
        <p:sp>
          <p:nvSpPr>
            <p:cNvPr id="8" name="Freeform 8"/>
            <p:cNvSpPr/>
            <p:nvPr/>
          </p:nvSpPr>
          <p:spPr>
            <a:xfrm>
              <a:off x="0" y="0"/>
              <a:ext cx="1167978" cy="812800"/>
            </a:xfrm>
            <a:custGeom>
              <a:avLst/>
              <a:gdLst/>
              <a:ahLst/>
              <a:cxnLst/>
              <a:rect l="l" t="t" r="r" b="b"/>
              <a:pathLst>
                <a:path w="1167978" h="812800">
                  <a:moveTo>
                    <a:pt x="583989" y="0"/>
                  </a:moveTo>
                  <a:cubicBezTo>
                    <a:pt x="261461" y="0"/>
                    <a:pt x="0" y="181951"/>
                    <a:pt x="0" y="406400"/>
                  </a:cubicBezTo>
                  <a:cubicBezTo>
                    <a:pt x="0" y="630849"/>
                    <a:pt x="261461" y="812800"/>
                    <a:pt x="583989" y="812800"/>
                  </a:cubicBezTo>
                  <a:cubicBezTo>
                    <a:pt x="906517" y="812800"/>
                    <a:pt x="1167978" y="630849"/>
                    <a:pt x="1167978" y="406400"/>
                  </a:cubicBezTo>
                  <a:cubicBezTo>
                    <a:pt x="1167978" y="181951"/>
                    <a:pt x="906517" y="0"/>
                    <a:pt x="583989" y="0"/>
                  </a:cubicBezTo>
                  <a:close/>
                </a:path>
              </a:pathLst>
            </a:custGeom>
            <a:solidFill>
              <a:srgbClr val="171515"/>
            </a:solidFill>
          </p:spPr>
        </p:sp>
        <p:sp>
          <p:nvSpPr>
            <p:cNvPr id="9" name="TextBox 9"/>
            <p:cNvSpPr txBox="1"/>
            <p:nvPr/>
          </p:nvSpPr>
          <p:spPr>
            <a:xfrm>
              <a:off x="109498" y="38100"/>
              <a:ext cx="948982"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10632831" y="-767862"/>
            <a:ext cx="23323062" cy="16230600"/>
            <a:chOff x="0" y="0"/>
            <a:chExt cx="1167978" cy="812800"/>
          </a:xfrm>
        </p:grpSpPr>
        <p:sp>
          <p:nvSpPr>
            <p:cNvPr id="11" name="Freeform 11"/>
            <p:cNvSpPr/>
            <p:nvPr/>
          </p:nvSpPr>
          <p:spPr>
            <a:xfrm>
              <a:off x="0" y="0"/>
              <a:ext cx="1167978" cy="812800"/>
            </a:xfrm>
            <a:custGeom>
              <a:avLst/>
              <a:gdLst/>
              <a:ahLst/>
              <a:cxnLst/>
              <a:rect l="l" t="t" r="r" b="b"/>
              <a:pathLst>
                <a:path w="1167978" h="812800">
                  <a:moveTo>
                    <a:pt x="583989" y="0"/>
                  </a:moveTo>
                  <a:cubicBezTo>
                    <a:pt x="261461" y="0"/>
                    <a:pt x="0" y="181951"/>
                    <a:pt x="0" y="406400"/>
                  </a:cubicBezTo>
                  <a:cubicBezTo>
                    <a:pt x="0" y="630849"/>
                    <a:pt x="261461" y="812800"/>
                    <a:pt x="583989" y="812800"/>
                  </a:cubicBezTo>
                  <a:cubicBezTo>
                    <a:pt x="906517" y="812800"/>
                    <a:pt x="1167978" y="630849"/>
                    <a:pt x="1167978" y="406400"/>
                  </a:cubicBezTo>
                  <a:cubicBezTo>
                    <a:pt x="1167978" y="181951"/>
                    <a:pt x="906517" y="0"/>
                    <a:pt x="583989" y="0"/>
                  </a:cubicBezTo>
                  <a:close/>
                </a:path>
              </a:pathLst>
            </a:custGeom>
            <a:solidFill>
              <a:srgbClr val="000000">
                <a:alpha val="0"/>
              </a:srgbClr>
            </a:solidFill>
            <a:ln w="57150" cap="sq">
              <a:solidFill>
                <a:srgbClr val="D1C64E"/>
              </a:solidFill>
              <a:prstDash val="solid"/>
              <a:miter/>
            </a:ln>
          </p:spPr>
        </p:sp>
        <p:sp>
          <p:nvSpPr>
            <p:cNvPr id="12" name="TextBox 12"/>
            <p:cNvSpPr txBox="1"/>
            <p:nvPr/>
          </p:nvSpPr>
          <p:spPr>
            <a:xfrm>
              <a:off x="109498" y="38100"/>
              <a:ext cx="948982" cy="698500"/>
            </a:xfrm>
            <a:prstGeom prst="rect">
              <a:avLst/>
            </a:prstGeom>
          </p:spPr>
          <p:txBody>
            <a:bodyPr lIns="50800" tIns="50800" rIns="50800" bIns="50800" rtlCol="0" anchor="ctr"/>
            <a:lstStyle/>
            <a:p>
              <a:pPr algn="ctr">
                <a:lnSpc>
                  <a:spcPts val="2659"/>
                </a:lnSpc>
                <a:spcBef>
                  <a:spcPct val="0"/>
                </a:spcBef>
              </a:pPr>
              <a:endParaRPr/>
            </a:p>
          </p:txBody>
        </p:sp>
      </p:grpSp>
      <p:sp>
        <p:nvSpPr>
          <p:cNvPr id="13" name="TextBox 13"/>
          <p:cNvSpPr txBox="1"/>
          <p:nvPr/>
        </p:nvSpPr>
        <p:spPr>
          <a:xfrm>
            <a:off x="1028700" y="6067425"/>
            <a:ext cx="9135274" cy="4321696"/>
          </a:xfrm>
          <a:prstGeom prst="rect">
            <a:avLst/>
          </a:prstGeom>
        </p:spPr>
        <p:txBody>
          <a:bodyPr lIns="0" tIns="0" rIns="0" bIns="0" rtlCol="0" anchor="t">
            <a:spAutoFit/>
          </a:bodyPr>
          <a:lstStyle/>
          <a:p>
            <a:pPr algn="l">
              <a:lnSpc>
                <a:spcPts val="3719"/>
              </a:lnSpc>
            </a:pPr>
            <a:r>
              <a:rPr lang="en-US" sz="3099" spc="805" dirty="0">
                <a:solidFill>
                  <a:srgbClr val="F1F3F5"/>
                </a:solidFill>
                <a:latin typeface="Roboto Bold"/>
                <a:ea typeface="Roboto Bold"/>
                <a:cs typeface="Roboto Bold"/>
                <a:sym typeface="Roboto Bold"/>
              </a:rPr>
              <a:t>GROUP MEMBERS:</a:t>
            </a:r>
          </a:p>
          <a:p>
            <a:pPr algn="l">
              <a:lnSpc>
                <a:spcPts val="3287"/>
              </a:lnSpc>
            </a:pPr>
            <a:r>
              <a:rPr lang="en-US" sz="2739" spc="712" dirty="0">
                <a:solidFill>
                  <a:srgbClr val="F1F3F5"/>
                </a:solidFill>
                <a:latin typeface="Roboto"/>
                <a:ea typeface="Roboto"/>
                <a:cs typeface="Roboto"/>
                <a:sym typeface="Roboto"/>
              </a:rPr>
              <a:t>EG/2021/4680: MUNASINGHE B.P.R.D. </a:t>
            </a:r>
          </a:p>
          <a:p>
            <a:pPr algn="l">
              <a:lnSpc>
                <a:spcPts val="3287"/>
              </a:lnSpc>
            </a:pPr>
            <a:r>
              <a:rPr lang="en-US" sz="2739" spc="712" dirty="0">
                <a:solidFill>
                  <a:srgbClr val="F1F3F5"/>
                </a:solidFill>
                <a:latin typeface="Roboto"/>
                <a:ea typeface="Roboto"/>
                <a:cs typeface="Roboto"/>
                <a:sym typeface="Roboto"/>
              </a:rPr>
              <a:t>EG/2021/4684: MUNSIF M.F.A. </a:t>
            </a:r>
          </a:p>
          <a:p>
            <a:pPr algn="l">
              <a:lnSpc>
                <a:spcPts val="3287"/>
              </a:lnSpc>
            </a:pPr>
            <a:r>
              <a:rPr lang="en-US" sz="2739" spc="712" dirty="0">
                <a:solidFill>
                  <a:srgbClr val="F1F3F5"/>
                </a:solidFill>
                <a:latin typeface="Roboto"/>
                <a:ea typeface="Roboto"/>
                <a:cs typeface="Roboto"/>
                <a:sym typeface="Roboto"/>
              </a:rPr>
              <a:t>EG/2021/4691: NILUMINDA G.W.N.</a:t>
            </a:r>
          </a:p>
          <a:p>
            <a:pPr algn="l">
              <a:lnSpc>
                <a:spcPts val="3287"/>
              </a:lnSpc>
            </a:pPr>
            <a:r>
              <a:rPr lang="en-US" sz="2739" spc="712" dirty="0">
                <a:solidFill>
                  <a:srgbClr val="F1F3F5"/>
                </a:solidFill>
                <a:latin typeface="Roboto"/>
                <a:ea typeface="Roboto"/>
                <a:cs typeface="Roboto"/>
                <a:sym typeface="Roboto"/>
              </a:rPr>
              <a:t>EG/2021/4693: NIRMANI G.A.K.S.</a:t>
            </a:r>
          </a:p>
          <a:p>
            <a:pPr algn="l">
              <a:lnSpc>
                <a:spcPts val="3287"/>
              </a:lnSpc>
            </a:pPr>
            <a:endParaRPr lang="en-US" sz="2739" spc="712" dirty="0">
              <a:solidFill>
                <a:srgbClr val="F1F3F5"/>
              </a:solidFill>
              <a:latin typeface="Roboto"/>
              <a:ea typeface="Roboto"/>
              <a:cs typeface="Roboto"/>
              <a:sym typeface="Roboto"/>
            </a:endParaRPr>
          </a:p>
          <a:p>
            <a:pPr algn="l">
              <a:lnSpc>
                <a:spcPts val="3287"/>
              </a:lnSpc>
            </a:pPr>
            <a:r>
              <a:rPr lang="en-US" sz="2739" b="1" spc="712" dirty="0">
                <a:solidFill>
                  <a:srgbClr val="F1F3F5"/>
                </a:solidFill>
                <a:latin typeface="Roboto"/>
                <a:ea typeface="Roboto"/>
                <a:cs typeface="Roboto"/>
                <a:sym typeface="Roboto"/>
              </a:rPr>
              <a:t>GROUP NO- 10</a:t>
            </a:r>
            <a:endParaRPr lang="en-US" sz="2739" spc="712" dirty="0">
              <a:solidFill>
                <a:srgbClr val="F1F3F5"/>
              </a:solidFill>
              <a:latin typeface="Roboto"/>
              <a:ea typeface="Roboto"/>
              <a:cs typeface="Roboto"/>
              <a:sym typeface="Roboto"/>
            </a:endParaRPr>
          </a:p>
          <a:p>
            <a:pPr algn="l">
              <a:lnSpc>
                <a:spcPts val="3719"/>
              </a:lnSpc>
            </a:pPr>
            <a:r>
              <a:rPr lang="en-US" sz="3099" spc="805" dirty="0">
                <a:solidFill>
                  <a:srgbClr val="F1F3F5"/>
                </a:solidFill>
                <a:latin typeface="Roboto Bold"/>
                <a:ea typeface="Roboto Bold"/>
                <a:cs typeface="Roboto Bold"/>
                <a:sym typeface="Roboto Bold"/>
              </a:rPr>
              <a:t>ADVISED AND SUPERVISED BY:</a:t>
            </a:r>
          </a:p>
          <a:p>
            <a:pPr algn="l">
              <a:lnSpc>
                <a:spcPts val="3285"/>
              </a:lnSpc>
            </a:pPr>
            <a:r>
              <a:rPr lang="en-US" sz="2737" spc="711" dirty="0">
                <a:solidFill>
                  <a:srgbClr val="F1F3F5"/>
                </a:solidFill>
                <a:latin typeface="Roboto"/>
                <a:ea typeface="Roboto"/>
                <a:cs typeface="Roboto"/>
                <a:sym typeface="Roboto"/>
              </a:rPr>
              <a:t>MR. THARINDU DHARAMASENA</a:t>
            </a:r>
          </a:p>
          <a:p>
            <a:pPr algn="l">
              <a:lnSpc>
                <a:spcPts val="3165"/>
              </a:lnSpc>
            </a:pPr>
            <a:endParaRPr lang="en-US" sz="2737" spc="711" dirty="0">
              <a:solidFill>
                <a:srgbClr val="F1F3F5"/>
              </a:solidFill>
              <a:latin typeface="Roboto"/>
              <a:ea typeface="Roboto"/>
              <a:cs typeface="Roboto"/>
              <a:sym typeface="Roboto"/>
            </a:endParaRPr>
          </a:p>
        </p:txBody>
      </p:sp>
      <p:sp>
        <p:nvSpPr>
          <p:cNvPr id="14" name="TextBox 14"/>
          <p:cNvSpPr txBox="1"/>
          <p:nvPr/>
        </p:nvSpPr>
        <p:spPr>
          <a:xfrm>
            <a:off x="794238" y="1328366"/>
            <a:ext cx="7582676" cy="5343525"/>
          </a:xfrm>
          <a:prstGeom prst="rect">
            <a:avLst/>
          </a:prstGeom>
        </p:spPr>
        <p:txBody>
          <a:bodyPr lIns="0" tIns="0" rIns="0" bIns="0" rtlCol="0" anchor="t">
            <a:spAutoFit/>
          </a:bodyPr>
          <a:lstStyle/>
          <a:p>
            <a:pPr algn="l">
              <a:lnSpc>
                <a:spcPts val="10554"/>
              </a:lnSpc>
            </a:pPr>
            <a:r>
              <a:rPr lang="en-US" sz="8795">
                <a:solidFill>
                  <a:srgbClr val="D1C64E"/>
                </a:solidFill>
                <a:latin typeface="Roboto Bold"/>
                <a:ea typeface="Roboto Bold"/>
                <a:cs typeface="Roboto Bold"/>
                <a:sym typeface="Roboto Bold"/>
              </a:rPr>
              <a:t>T20 CRICKET GAME SIMULATION</a:t>
            </a:r>
          </a:p>
          <a:p>
            <a:pPr algn="just">
              <a:lnSpc>
                <a:spcPts val="10554"/>
              </a:lnSpc>
            </a:pPr>
            <a:endParaRPr lang="en-US" sz="8795">
              <a:solidFill>
                <a:srgbClr val="D1C64E"/>
              </a:solidFill>
              <a:latin typeface="Roboto Bold"/>
              <a:ea typeface="Roboto Bold"/>
              <a:cs typeface="Roboto Bold"/>
              <a:sym typeface="Roboto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grpSp>
        <p:nvGrpSpPr>
          <p:cNvPr id="2" name="Group 2"/>
          <p:cNvGrpSpPr/>
          <p:nvPr/>
        </p:nvGrpSpPr>
        <p:grpSpPr>
          <a:xfrm>
            <a:off x="-8053754" y="-6613427"/>
            <a:ext cx="23323062" cy="16230600"/>
            <a:chOff x="0" y="0"/>
            <a:chExt cx="1167978" cy="812800"/>
          </a:xfrm>
        </p:grpSpPr>
        <p:sp>
          <p:nvSpPr>
            <p:cNvPr id="3" name="Freeform 3"/>
            <p:cNvSpPr/>
            <p:nvPr/>
          </p:nvSpPr>
          <p:spPr>
            <a:xfrm>
              <a:off x="0" y="0"/>
              <a:ext cx="1167978" cy="812800"/>
            </a:xfrm>
            <a:custGeom>
              <a:avLst/>
              <a:gdLst/>
              <a:ahLst/>
              <a:cxnLst/>
              <a:rect l="l" t="t" r="r" b="b"/>
              <a:pathLst>
                <a:path w="1167978" h="812800">
                  <a:moveTo>
                    <a:pt x="583989" y="0"/>
                  </a:moveTo>
                  <a:cubicBezTo>
                    <a:pt x="261461" y="0"/>
                    <a:pt x="0" y="181951"/>
                    <a:pt x="0" y="406400"/>
                  </a:cubicBezTo>
                  <a:cubicBezTo>
                    <a:pt x="0" y="630849"/>
                    <a:pt x="261461" y="812800"/>
                    <a:pt x="583989" y="812800"/>
                  </a:cubicBezTo>
                  <a:cubicBezTo>
                    <a:pt x="906517" y="812800"/>
                    <a:pt x="1167978" y="630849"/>
                    <a:pt x="1167978" y="406400"/>
                  </a:cubicBezTo>
                  <a:cubicBezTo>
                    <a:pt x="1167978" y="181951"/>
                    <a:pt x="906517" y="0"/>
                    <a:pt x="583989" y="0"/>
                  </a:cubicBezTo>
                  <a:close/>
                </a:path>
              </a:pathLst>
            </a:custGeom>
            <a:solidFill>
              <a:srgbClr val="000000">
                <a:alpha val="0"/>
              </a:srgbClr>
            </a:solidFill>
            <a:ln w="57150" cap="sq">
              <a:solidFill>
                <a:srgbClr val="D1C64E"/>
              </a:solidFill>
              <a:prstDash val="solid"/>
              <a:miter/>
            </a:ln>
          </p:spPr>
        </p:sp>
        <p:sp>
          <p:nvSpPr>
            <p:cNvPr id="4" name="TextBox 4"/>
            <p:cNvSpPr txBox="1"/>
            <p:nvPr/>
          </p:nvSpPr>
          <p:spPr>
            <a:xfrm>
              <a:off x="109498" y="38100"/>
              <a:ext cx="948982"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8053754" y="-6334024"/>
            <a:ext cx="23323062" cy="16230600"/>
            <a:chOff x="0" y="0"/>
            <a:chExt cx="1167978" cy="812800"/>
          </a:xfrm>
        </p:grpSpPr>
        <p:sp>
          <p:nvSpPr>
            <p:cNvPr id="6" name="Freeform 6"/>
            <p:cNvSpPr/>
            <p:nvPr/>
          </p:nvSpPr>
          <p:spPr>
            <a:xfrm>
              <a:off x="0" y="0"/>
              <a:ext cx="1167978" cy="812800"/>
            </a:xfrm>
            <a:custGeom>
              <a:avLst/>
              <a:gdLst/>
              <a:ahLst/>
              <a:cxnLst/>
              <a:rect l="l" t="t" r="r" b="b"/>
              <a:pathLst>
                <a:path w="1167978" h="812800">
                  <a:moveTo>
                    <a:pt x="583989" y="0"/>
                  </a:moveTo>
                  <a:cubicBezTo>
                    <a:pt x="261461" y="0"/>
                    <a:pt x="0" y="181951"/>
                    <a:pt x="0" y="406400"/>
                  </a:cubicBezTo>
                  <a:cubicBezTo>
                    <a:pt x="0" y="630849"/>
                    <a:pt x="261461" y="812800"/>
                    <a:pt x="583989" y="812800"/>
                  </a:cubicBezTo>
                  <a:cubicBezTo>
                    <a:pt x="906517" y="812800"/>
                    <a:pt x="1167978" y="630849"/>
                    <a:pt x="1167978" y="406400"/>
                  </a:cubicBezTo>
                  <a:cubicBezTo>
                    <a:pt x="1167978" y="181951"/>
                    <a:pt x="906517" y="0"/>
                    <a:pt x="583989" y="0"/>
                  </a:cubicBezTo>
                  <a:close/>
                </a:path>
              </a:pathLst>
            </a:custGeom>
            <a:solidFill>
              <a:srgbClr val="2C2A2B">
                <a:alpha val="19608"/>
              </a:srgbClr>
            </a:solidFill>
            <a:ln cap="sq">
              <a:noFill/>
              <a:prstDash val="solid"/>
              <a:miter/>
            </a:ln>
          </p:spPr>
        </p:sp>
        <p:sp>
          <p:nvSpPr>
            <p:cNvPr id="7" name="TextBox 7"/>
            <p:cNvSpPr txBox="1"/>
            <p:nvPr/>
          </p:nvSpPr>
          <p:spPr>
            <a:xfrm>
              <a:off x="109498" y="38100"/>
              <a:ext cx="948982" cy="698500"/>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1516809" y="4348101"/>
            <a:ext cx="6771191" cy="5938899"/>
          </a:xfrm>
          <a:custGeom>
            <a:avLst/>
            <a:gdLst/>
            <a:ahLst/>
            <a:cxnLst/>
            <a:rect l="l" t="t" r="r" b="b"/>
            <a:pathLst>
              <a:path w="6771191" h="5938899">
                <a:moveTo>
                  <a:pt x="0" y="0"/>
                </a:moveTo>
                <a:lnTo>
                  <a:pt x="6771191" y="0"/>
                </a:lnTo>
                <a:lnTo>
                  <a:pt x="6771191" y="5938899"/>
                </a:lnTo>
                <a:lnTo>
                  <a:pt x="0" y="5938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9" name="Group 9"/>
          <p:cNvGrpSpPr>
            <a:grpSpLocks noChangeAspect="1"/>
          </p:cNvGrpSpPr>
          <p:nvPr/>
        </p:nvGrpSpPr>
        <p:grpSpPr>
          <a:xfrm>
            <a:off x="9803313" y="1501873"/>
            <a:ext cx="7283255" cy="7283255"/>
            <a:chOff x="0" y="0"/>
            <a:chExt cx="14840029" cy="14840029"/>
          </a:xfrm>
        </p:grpSpPr>
        <p:sp>
          <p:nvSpPr>
            <p:cNvPr id="10" name="Freeform 10"/>
            <p:cNvSpPr/>
            <p:nvPr/>
          </p:nvSpPr>
          <p:spPr>
            <a:xfrm>
              <a:off x="-366471" y="-11891"/>
              <a:ext cx="15572971" cy="14863810"/>
            </a:xfrm>
            <a:custGeom>
              <a:avLst/>
              <a:gdLst/>
              <a:ahLst/>
              <a:cxnLst/>
              <a:rect l="l" t="t" r="r" b="b"/>
              <a:pathLst>
                <a:path w="15572971" h="14863810">
                  <a:moveTo>
                    <a:pt x="7786486" y="11891"/>
                  </a:moveTo>
                  <a:cubicBezTo>
                    <a:pt x="5127664" y="0"/>
                    <a:pt x="2665709" y="1411641"/>
                    <a:pt x="1332855" y="3712286"/>
                  </a:cubicBezTo>
                  <a:cubicBezTo>
                    <a:pt x="0" y="6012931"/>
                    <a:pt x="0" y="8850880"/>
                    <a:pt x="1332855" y="11151525"/>
                  </a:cubicBezTo>
                  <a:cubicBezTo>
                    <a:pt x="2665709" y="13452170"/>
                    <a:pt x="5127664" y="14863811"/>
                    <a:pt x="7786486" y="14851920"/>
                  </a:cubicBezTo>
                  <a:cubicBezTo>
                    <a:pt x="10445306" y="14863811"/>
                    <a:pt x="12907262" y="13452170"/>
                    <a:pt x="14240117" y="11151525"/>
                  </a:cubicBezTo>
                  <a:cubicBezTo>
                    <a:pt x="15572971" y="8850880"/>
                    <a:pt x="15572971" y="6012931"/>
                    <a:pt x="14240117" y="3712286"/>
                  </a:cubicBezTo>
                  <a:cubicBezTo>
                    <a:pt x="12907262" y="1411641"/>
                    <a:pt x="10445306" y="0"/>
                    <a:pt x="7786486" y="11891"/>
                  </a:cubicBezTo>
                  <a:close/>
                </a:path>
              </a:pathLst>
            </a:custGeom>
            <a:solidFill>
              <a:srgbClr val="D1C64E"/>
            </a:solidFill>
          </p:spPr>
        </p:sp>
        <p:sp>
          <p:nvSpPr>
            <p:cNvPr id="11" name="Freeform 11"/>
            <p:cNvSpPr/>
            <p:nvPr/>
          </p:nvSpPr>
          <p:spPr>
            <a:xfrm>
              <a:off x="-156193" y="188812"/>
              <a:ext cx="15152415" cy="14462405"/>
            </a:xfrm>
            <a:custGeom>
              <a:avLst/>
              <a:gdLst/>
              <a:ahLst/>
              <a:cxnLst/>
              <a:rect l="l" t="t" r="r" b="b"/>
              <a:pathLst>
                <a:path w="15152415" h="14462405">
                  <a:moveTo>
                    <a:pt x="7576208" y="11570"/>
                  </a:moveTo>
                  <a:cubicBezTo>
                    <a:pt x="4989189" y="0"/>
                    <a:pt x="2593721" y="1373519"/>
                    <a:pt x="1296860" y="3612034"/>
                  </a:cubicBezTo>
                  <a:cubicBezTo>
                    <a:pt x="0" y="5850548"/>
                    <a:pt x="0" y="8611857"/>
                    <a:pt x="1296860" y="10850372"/>
                  </a:cubicBezTo>
                  <a:cubicBezTo>
                    <a:pt x="2593721" y="13088886"/>
                    <a:pt x="4989189" y="14462405"/>
                    <a:pt x="7576208" y="14450835"/>
                  </a:cubicBezTo>
                  <a:cubicBezTo>
                    <a:pt x="10163226" y="14462405"/>
                    <a:pt x="12558694" y="13088886"/>
                    <a:pt x="13855555" y="10850372"/>
                  </a:cubicBezTo>
                  <a:cubicBezTo>
                    <a:pt x="15152416" y="8611857"/>
                    <a:pt x="15152416" y="5850548"/>
                    <a:pt x="13855555" y="3612034"/>
                  </a:cubicBezTo>
                  <a:cubicBezTo>
                    <a:pt x="12558694" y="1373519"/>
                    <a:pt x="10163226" y="0"/>
                    <a:pt x="7576208" y="11570"/>
                  </a:cubicBezTo>
                  <a:close/>
                </a:path>
              </a:pathLst>
            </a:custGeom>
            <a:solidFill>
              <a:srgbClr val="2C2A2B"/>
            </a:solidFill>
          </p:spPr>
        </p:sp>
        <p:sp>
          <p:nvSpPr>
            <p:cNvPr id="12" name="Freeform 12"/>
            <p:cNvSpPr/>
            <p:nvPr/>
          </p:nvSpPr>
          <p:spPr>
            <a:xfrm>
              <a:off x="223301" y="551024"/>
              <a:ext cx="14393427" cy="13737979"/>
            </a:xfrm>
            <a:custGeom>
              <a:avLst/>
              <a:gdLst/>
              <a:ahLst/>
              <a:cxnLst/>
              <a:rect l="l" t="t" r="r" b="b"/>
              <a:pathLst>
                <a:path w="14393427" h="13737979">
                  <a:moveTo>
                    <a:pt x="7196714" y="10990"/>
                  </a:moveTo>
                  <a:cubicBezTo>
                    <a:pt x="4739280" y="0"/>
                    <a:pt x="2463801" y="1304719"/>
                    <a:pt x="1231900" y="3431106"/>
                  </a:cubicBezTo>
                  <a:cubicBezTo>
                    <a:pt x="0" y="5557493"/>
                    <a:pt x="0" y="8180487"/>
                    <a:pt x="1231900" y="10306874"/>
                  </a:cubicBezTo>
                  <a:cubicBezTo>
                    <a:pt x="2463801" y="12433261"/>
                    <a:pt x="4739280" y="13737980"/>
                    <a:pt x="7196714" y="13726990"/>
                  </a:cubicBezTo>
                  <a:cubicBezTo>
                    <a:pt x="9654147" y="13737980"/>
                    <a:pt x="11929626" y="12433261"/>
                    <a:pt x="13161527" y="10306874"/>
                  </a:cubicBezTo>
                  <a:cubicBezTo>
                    <a:pt x="14393427" y="8180487"/>
                    <a:pt x="14393427" y="5557493"/>
                    <a:pt x="13161527" y="3431106"/>
                  </a:cubicBezTo>
                  <a:cubicBezTo>
                    <a:pt x="11929626" y="1304719"/>
                    <a:pt x="9654147" y="0"/>
                    <a:pt x="7196714" y="10990"/>
                  </a:cubicBezTo>
                  <a:close/>
                </a:path>
              </a:pathLst>
            </a:custGeom>
            <a:blipFill>
              <a:blip r:embed="rId4"/>
              <a:stretch>
                <a:fillRect l="-6007" r="-6007"/>
              </a:stretch>
            </a:blipFill>
          </p:spPr>
        </p:sp>
      </p:grpSp>
      <p:sp>
        <p:nvSpPr>
          <p:cNvPr id="13" name="TextBox 13"/>
          <p:cNvSpPr txBox="1"/>
          <p:nvPr/>
        </p:nvSpPr>
        <p:spPr>
          <a:xfrm>
            <a:off x="1028700" y="520798"/>
            <a:ext cx="8935575" cy="1952625"/>
          </a:xfrm>
          <a:prstGeom prst="rect">
            <a:avLst/>
          </a:prstGeom>
        </p:spPr>
        <p:txBody>
          <a:bodyPr lIns="0" tIns="0" rIns="0" bIns="0" rtlCol="0" anchor="t">
            <a:spAutoFit/>
          </a:bodyPr>
          <a:lstStyle/>
          <a:p>
            <a:pPr algn="l">
              <a:lnSpc>
                <a:spcPts val="7679"/>
              </a:lnSpc>
            </a:pPr>
            <a:r>
              <a:rPr lang="en-US" sz="6399">
                <a:solidFill>
                  <a:srgbClr val="D1C64E"/>
                </a:solidFill>
                <a:latin typeface="Roboto Bold"/>
                <a:ea typeface="Roboto Bold"/>
                <a:cs typeface="Roboto Bold"/>
                <a:sym typeface="Roboto Bold"/>
              </a:rPr>
              <a:t>INTRODUCTION</a:t>
            </a:r>
          </a:p>
          <a:p>
            <a:pPr marL="0" lvl="0" indent="0" algn="l">
              <a:lnSpc>
                <a:spcPts val="7679"/>
              </a:lnSpc>
              <a:spcBef>
                <a:spcPct val="0"/>
              </a:spcBef>
            </a:pPr>
            <a:endParaRPr lang="en-US" sz="6399">
              <a:solidFill>
                <a:srgbClr val="D1C64E"/>
              </a:solidFill>
              <a:latin typeface="Roboto Bold"/>
              <a:ea typeface="Roboto Bold"/>
              <a:cs typeface="Roboto Bold"/>
              <a:sym typeface="Roboto Bold"/>
            </a:endParaRPr>
          </a:p>
        </p:txBody>
      </p:sp>
      <p:sp>
        <p:nvSpPr>
          <p:cNvPr id="14" name="TextBox 14"/>
          <p:cNvSpPr txBox="1"/>
          <p:nvPr/>
        </p:nvSpPr>
        <p:spPr>
          <a:xfrm>
            <a:off x="1028700" y="1705076"/>
            <a:ext cx="7511975" cy="6934200"/>
          </a:xfrm>
          <a:prstGeom prst="rect">
            <a:avLst/>
          </a:prstGeom>
        </p:spPr>
        <p:txBody>
          <a:bodyPr lIns="0" tIns="0" rIns="0" bIns="0" rtlCol="0" anchor="t">
            <a:spAutoFit/>
          </a:bodyPr>
          <a:lstStyle/>
          <a:p>
            <a:pPr marL="647700" lvl="1" indent="-323850" algn="l">
              <a:lnSpc>
                <a:spcPts val="4200"/>
              </a:lnSpc>
              <a:buFont typeface="Arial"/>
              <a:buChar char="•"/>
            </a:pPr>
            <a:r>
              <a:rPr lang="en-US" sz="3000">
                <a:solidFill>
                  <a:srgbClr val="FFFFFF"/>
                </a:solidFill>
                <a:latin typeface="Roboto"/>
                <a:ea typeface="Roboto"/>
                <a:cs typeface="Roboto"/>
                <a:sym typeface="Roboto"/>
              </a:rPr>
              <a:t>T20 cricket is a popular sport due to its fast-paced and exciting nature.</a:t>
            </a:r>
          </a:p>
          <a:p>
            <a:pPr marL="647700" lvl="1" indent="-323850" algn="l">
              <a:lnSpc>
                <a:spcPts val="4200"/>
              </a:lnSpc>
              <a:buFont typeface="Arial"/>
              <a:buChar char="•"/>
            </a:pPr>
            <a:r>
              <a:rPr lang="en-US" sz="3000">
                <a:solidFill>
                  <a:srgbClr val="FFFFFF"/>
                </a:solidFill>
                <a:latin typeface="Roboto"/>
                <a:ea typeface="Roboto"/>
                <a:cs typeface="Roboto"/>
                <a:sym typeface="Roboto"/>
              </a:rPr>
              <a:t>The project aims to simulate a T20 cricket match using Verilog.</a:t>
            </a:r>
          </a:p>
          <a:p>
            <a:pPr marL="647700" lvl="1" indent="-323850" algn="l">
              <a:lnSpc>
                <a:spcPts val="4200"/>
              </a:lnSpc>
              <a:buFont typeface="Arial"/>
              <a:buChar char="•"/>
            </a:pPr>
            <a:r>
              <a:rPr lang="en-US" sz="3000">
                <a:solidFill>
                  <a:srgbClr val="FFFFFF"/>
                </a:solidFill>
                <a:latin typeface="Roboto"/>
                <a:ea typeface="Roboto"/>
                <a:cs typeface="Roboto"/>
                <a:sym typeface="Roboto"/>
              </a:rPr>
              <a:t>Key aspects of the simulation include player actions, scoring, and match progression.</a:t>
            </a:r>
          </a:p>
          <a:p>
            <a:pPr marL="647700" lvl="1" indent="-323850" algn="l">
              <a:lnSpc>
                <a:spcPts val="4200"/>
              </a:lnSpc>
              <a:buFont typeface="Arial"/>
              <a:buChar char="•"/>
            </a:pPr>
            <a:r>
              <a:rPr lang="en-US" sz="3000">
                <a:solidFill>
                  <a:srgbClr val="FFFFFF"/>
                </a:solidFill>
                <a:latin typeface="Roboto"/>
                <a:ea typeface="Roboto"/>
                <a:cs typeface="Roboto"/>
                <a:sym typeface="Roboto"/>
              </a:rPr>
              <a:t>Random values (1-15) will be generated to simulate outcomes like runs, wickets, sixes, and no balls.</a:t>
            </a:r>
          </a:p>
          <a:p>
            <a:pPr marL="647700" lvl="1" indent="-323850" algn="l">
              <a:lnSpc>
                <a:spcPts val="4200"/>
              </a:lnSpc>
              <a:buFont typeface="Arial"/>
              <a:buChar char="•"/>
            </a:pPr>
            <a:r>
              <a:rPr lang="en-US" sz="3000">
                <a:solidFill>
                  <a:srgbClr val="FFFFFF"/>
                </a:solidFill>
                <a:latin typeface="Roboto"/>
                <a:ea typeface="Roboto"/>
                <a:cs typeface="Roboto"/>
                <a:sym typeface="Roboto"/>
              </a:rPr>
              <a:t>Shift register (LFSR), comparator, adders and counters used to  create a functional simulation of T20 cricket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grpSp>
        <p:nvGrpSpPr>
          <p:cNvPr id="2" name="Group 2"/>
          <p:cNvGrpSpPr/>
          <p:nvPr/>
        </p:nvGrpSpPr>
        <p:grpSpPr>
          <a:xfrm>
            <a:off x="-10449897" y="-6881373"/>
            <a:ext cx="17723627" cy="11336932"/>
            <a:chOff x="0" y="0"/>
            <a:chExt cx="1270693" cy="812800"/>
          </a:xfrm>
        </p:grpSpPr>
        <p:sp>
          <p:nvSpPr>
            <p:cNvPr id="3" name="Freeform 3"/>
            <p:cNvSpPr/>
            <p:nvPr/>
          </p:nvSpPr>
          <p:spPr>
            <a:xfrm>
              <a:off x="0" y="0"/>
              <a:ext cx="1270693" cy="812800"/>
            </a:xfrm>
            <a:custGeom>
              <a:avLst/>
              <a:gdLst/>
              <a:ahLst/>
              <a:cxnLst/>
              <a:rect l="l" t="t" r="r" b="b"/>
              <a:pathLst>
                <a:path w="1270693" h="812800">
                  <a:moveTo>
                    <a:pt x="635347" y="0"/>
                  </a:moveTo>
                  <a:cubicBezTo>
                    <a:pt x="284454" y="0"/>
                    <a:pt x="0" y="181951"/>
                    <a:pt x="0" y="406400"/>
                  </a:cubicBezTo>
                  <a:cubicBezTo>
                    <a:pt x="0" y="630849"/>
                    <a:pt x="284454" y="812800"/>
                    <a:pt x="635347" y="812800"/>
                  </a:cubicBezTo>
                  <a:cubicBezTo>
                    <a:pt x="986239" y="812800"/>
                    <a:pt x="1270693" y="630849"/>
                    <a:pt x="1270693" y="406400"/>
                  </a:cubicBezTo>
                  <a:cubicBezTo>
                    <a:pt x="1270693" y="181951"/>
                    <a:pt x="986239" y="0"/>
                    <a:pt x="635347" y="0"/>
                  </a:cubicBezTo>
                  <a:close/>
                </a:path>
              </a:pathLst>
            </a:custGeom>
            <a:solidFill>
              <a:srgbClr val="000000">
                <a:alpha val="0"/>
              </a:srgbClr>
            </a:solidFill>
            <a:ln w="57150" cap="sq">
              <a:solidFill>
                <a:srgbClr val="D1C64E"/>
              </a:solidFill>
              <a:prstDash val="solid"/>
              <a:miter/>
            </a:ln>
          </p:spPr>
        </p:sp>
        <p:sp>
          <p:nvSpPr>
            <p:cNvPr id="4" name="TextBox 4"/>
            <p:cNvSpPr txBox="1"/>
            <p:nvPr/>
          </p:nvSpPr>
          <p:spPr>
            <a:xfrm>
              <a:off x="119128" y="38100"/>
              <a:ext cx="1032438"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a:grpSpLocks noChangeAspect="1"/>
          </p:cNvGrpSpPr>
          <p:nvPr/>
        </p:nvGrpSpPr>
        <p:grpSpPr>
          <a:xfrm>
            <a:off x="-846563" y="3333566"/>
            <a:ext cx="8441332" cy="8441332"/>
            <a:chOff x="0" y="0"/>
            <a:chExt cx="6350000" cy="6350000"/>
          </a:xfrm>
        </p:grpSpPr>
        <p:sp>
          <p:nvSpPr>
            <p:cNvPr id="6" name="Freeform 6"/>
            <p:cNvSpPr/>
            <p:nvPr/>
          </p:nvSpPr>
          <p:spPr>
            <a:xfrm>
              <a:off x="0" y="0"/>
              <a:ext cx="6350000" cy="6350000"/>
            </a:xfrm>
            <a:custGeom>
              <a:avLst/>
              <a:gdLst/>
              <a:ahLst/>
              <a:cxnLst/>
              <a:rect l="l" t="t" r="r" b="b"/>
              <a:pathLst>
                <a:path w="6350000" h="6350000">
                  <a:moveTo>
                    <a:pt x="0" y="0"/>
                  </a:moveTo>
                  <a:lnTo>
                    <a:pt x="0" y="6350000"/>
                  </a:lnTo>
                  <a:lnTo>
                    <a:pt x="6350000" y="6350000"/>
                  </a:lnTo>
                  <a:cubicBezTo>
                    <a:pt x="6350000" y="2843530"/>
                    <a:pt x="3506470" y="0"/>
                    <a:pt x="0" y="0"/>
                  </a:cubicBezTo>
                  <a:close/>
                </a:path>
              </a:pathLst>
            </a:custGeom>
            <a:blipFill>
              <a:blip r:embed="rId2"/>
              <a:stretch>
                <a:fillRect l="-24999" r="-66022" b="-27348"/>
              </a:stretch>
            </a:blipFill>
          </p:spPr>
        </p:sp>
      </p:grpSp>
      <p:sp>
        <p:nvSpPr>
          <p:cNvPr id="7" name="Freeform 7"/>
          <p:cNvSpPr/>
          <p:nvPr/>
        </p:nvSpPr>
        <p:spPr>
          <a:xfrm>
            <a:off x="-76960" y="38100"/>
            <a:ext cx="6531429" cy="4114800"/>
          </a:xfrm>
          <a:custGeom>
            <a:avLst/>
            <a:gdLst/>
            <a:ahLst/>
            <a:cxnLst/>
            <a:rect l="l" t="t" r="r" b="b"/>
            <a:pathLst>
              <a:path w="6531429" h="4114800">
                <a:moveTo>
                  <a:pt x="0" y="0"/>
                </a:moveTo>
                <a:lnTo>
                  <a:pt x="6531428" y="0"/>
                </a:lnTo>
                <a:lnTo>
                  <a:pt x="6531428"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TextBox 8"/>
          <p:cNvSpPr txBox="1"/>
          <p:nvPr/>
        </p:nvSpPr>
        <p:spPr>
          <a:xfrm>
            <a:off x="7594769" y="1019175"/>
            <a:ext cx="7663202" cy="981075"/>
          </a:xfrm>
          <a:prstGeom prst="rect">
            <a:avLst/>
          </a:prstGeom>
        </p:spPr>
        <p:txBody>
          <a:bodyPr lIns="0" tIns="0" rIns="0" bIns="0" rtlCol="0" anchor="t">
            <a:spAutoFit/>
          </a:bodyPr>
          <a:lstStyle/>
          <a:p>
            <a:pPr marL="0" lvl="0" indent="0" algn="r">
              <a:lnSpc>
                <a:spcPts val="7679"/>
              </a:lnSpc>
              <a:spcBef>
                <a:spcPct val="0"/>
              </a:spcBef>
            </a:pPr>
            <a:r>
              <a:rPr lang="en-US" sz="6399">
                <a:solidFill>
                  <a:srgbClr val="D5CB4F"/>
                </a:solidFill>
                <a:latin typeface="Roboto Bold"/>
                <a:ea typeface="Roboto Bold"/>
                <a:cs typeface="Roboto Bold"/>
                <a:sym typeface="Roboto Bold"/>
              </a:rPr>
              <a:t>METHODOLOGY</a:t>
            </a:r>
          </a:p>
        </p:txBody>
      </p:sp>
      <p:sp>
        <p:nvSpPr>
          <p:cNvPr id="9" name="TextBox 9"/>
          <p:cNvSpPr txBox="1"/>
          <p:nvPr/>
        </p:nvSpPr>
        <p:spPr>
          <a:xfrm>
            <a:off x="6786315" y="2381346"/>
            <a:ext cx="10472985" cy="6629400"/>
          </a:xfrm>
          <a:prstGeom prst="rect">
            <a:avLst/>
          </a:prstGeom>
        </p:spPr>
        <p:txBody>
          <a:bodyPr lIns="0" tIns="0" rIns="0" bIns="0" rtlCol="0" anchor="t">
            <a:spAutoFit/>
          </a:bodyPr>
          <a:lstStyle/>
          <a:p>
            <a:pPr>
              <a:lnSpc>
                <a:spcPts val="4200"/>
              </a:lnSpc>
            </a:pPr>
            <a:r>
              <a:rPr lang="en-US" sz="3000" dirty="0">
                <a:solidFill>
                  <a:srgbClr val="FFFFFF"/>
                </a:solidFill>
                <a:latin typeface="Roboto Bold"/>
                <a:ea typeface="Roboto Bold"/>
                <a:cs typeface="Roboto Bold"/>
                <a:sym typeface="Roboto Bold"/>
              </a:rPr>
              <a:t> 1. LFSR Module</a:t>
            </a:r>
          </a:p>
          <a:p>
            <a:pPr lvl="1">
              <a:lnSpc>
                <a:spcPts val="4200"/>
              </a:lnSpc>
            </a:pPr>
            <a:r>
              <a:rPr lang="en-US" sz="3000" dirty="0">
                <a:solidFill>
                  <a:srgbClr val="FFFFFF"/>
                </a:solidFill>
                <a:latin typeface="Roboto"/>
                <a:ea typeface="Roboto"/>
                <a:cs typeface="Roboto"/>
                <a:sym typeface="Roboto"/>
              </a:rPr>
              <a:t>•Generate random 4-bit numbers with a Linear Feedback Shift Register.</a:t>
            </a:r>
          </a:p>
          <a:p>
            <a:pPr lvl="1">
              <a:lnSpc>
                <a:spcPts val="4500"/>
              </a:lnSpc>
            </a:pPr>
            <a:r>
              <a:rPr lang="en-US" sz="3000" dirty="0">
                <a:solidFill>
                  <a:srgbClr val="FFFFFF"/>
                </a:solidFill>
                <a:latin typeface="Roboto"/>
                <a:ea typeface="Roboto"/>
                <a:cs typeface="Roboto"/>
                <a:sym typeface="Roboto"/>
              </a:rPr>
              <a:t>•Simulate scores and wickets.</a:t>
            </a:r>
          </a:p>
          <a:p>
            <a:pPr>
              <a:lnSpc>
                <a:spcPts val="4500"/>
              </a:lnSpc>
            </a:pPr>
            <a:r>
              <a:rPr lang="en-US" sz="3000" dirty="0">
                <a:solidFill>
                  <a:srgbClr val="FFFFFF"/>
                </a:solidFill>
                <a:latin typeface="Roboto Bold"/>
                <a:ea typeface="Roboto Bold"/>
                <a:cs typeface="Roboto Bold"/>
                <a:sym typeface="Roboto Bold"/>
              </a:rPr>
              <a:t> 2. Score Management Module</a:t>
            </a:r>
          </a:p>
          <a:p>
            <a:pPr lvl="1">
              <a:lnSpc>
                <a:spcPts val="4200"/>
              </a:lnSpc>
            </a:pPr>
            <a:r>
              <a:rPr lang="en-US" sz="3000" dirty="0">
                <a:solidFill>
                  <a:srgbClr val="FFFFFF"/>
                </a:solidFill>
                <a:latin typeface="Roboto"/>
                <a:ea typeface="Roboto"/>
                <a:cs typeface="Roboto"/>
                <a:sym typeface="Roboto"/>
              </a:rPr>
              <a:t>•Track and update scores and wickets.</a:t>
            </a:r>
          </a:p>
          <a:p>
            <a:pPr lvl="1">
              <a:lnSpc>
                <a:spcPts val="4500"/>
              </a:lnSpc>
            </a:pPr>
            <a:r>
              <a:rPr lang="en-US" sz="3000" dirty="0">
                <a:solidFill>
                  <a:srgbClr val="FFFFFF"/>
                </a:solidFill>
                <a:latin typeface="Roboto"/>
                <a:ea typeface="Roboto"/>
                <a:cs typeface="Roboto"/>
                <a:sym typeface="Roboto"/>
              </a:rPr>
              <a:t>•Handle game states (innings over, game over) </a:t>
            </a:r>
          </a:p>
          <a:p>
            <a:pPr>
              <a:lnSpc>
                <a:spcPts val="4500"/>
              </a:lnSpc>
            </a:pPr>
            <a:r>
              <a:rPr lang="en-US" sz="3000" dirty="0">
                <a:solidFill>
                  <a:srgbClr val="FFFFFF"/>
                </a:solidFill>
                <a:latin typeface="Roboto Bold"/>
                <a:ea typeface="Roboto Bold"/>
                <a:cs typeface="Roboto Bold"/>
                <a:sym typeface="Roboto Bold"/>
              </a:rPr>
              <a:t> 3. Score Comparator Module</a:t>
            </a:r>
          </a:p>
          <a:p>
            <a:pPr lvl="1">
              <a:lnSpc>
                <a:spcPts val="4500"/>
              </a:lnSpc>
            </a:pPr>
            <a:r>
              <a:rPr lang="en-US" sz="3000" dirty="0">
                <a:solidFill>
                  <a:srgbClr val="FFFFFF"/>
                </a:solidFill>
                <a:latin typeface="Roboto"/>
                <a:ea typeface="Roboto"/>
                <a:cs typeface="Roboto"/>
                <a:sym typeface="Roboto"/>
              </a:rPr>
              <a:t>•Compare final scores to determine the winner.</a:t>
            </a:r>
          </a:p>
          <a:p>
            <a:pPr>
              <a:lnSpc>
                <a:spcPts val="4500"/>
              </a:lnSpc>
            </a:pPr>
            <a:r>
              <a:rPr lang="en-US" sz="3000" dirty="0">
                <a:solidFill>
                  <a:srgbClr val="FFFFFF"/>
                </a:solidFill>
                <a:latin typeface="Roboto Bold"/>
                <a:ea typeface="Roboto Bold"/>
                <a:cs typeface="Roboto Bold"/>
                <a:sym typeface="Roboto Bold"/>
              </a:rPr>
              <a:t> 4. LED Controller Module</a:t>
            </a:r>
          </a:p>
          <a:p>
            <a:pPr lvl="1">
              <a:lnSpc>
                <a:spcPts val="4200"/>
              </a:lnSpc>
            </a:pPr>
            <a:r>
              <a:rPr lang="en-US" sz="3000" dirty="0">
                <a:solidFill>
                  <a:srgbClr val="FFFFFF"/>
                </a:solidFill>
                <a:latin typeface="Roboto"/>
                <a:ea typeface="Roboto"/>
                <a:cs typeface="Roboto"/>
                <a:sym typeface="Roboto"/>
              </a:rPr>
              <a:t>•Manage LED display for ball count and game status.</a:t>
            </a:r>
          </a:p>
          <a:p>
            <a:pPr marL="457200" lvl="2">
              <a:lnSpc>
                <a:spcPts val="4200"/>
              </a:lnSpc>
            </a:pPr>
            <a:r>
              <a:rPr lang="en-US" sz="3000" dirty="0">
                <a:solidFill>
                  <a:srgbClr val="FFFFFF"/>
                </a:solidFill>
                <a:latin typeface="Roboto"/>
                <a:ea typeface="Roboto"/>
                <a:cs typeface="Roboto"/>
                <a:sym typeface="Roboto"/>
              </a:rPr>
              <a:t>•Indicate game states with LEDs.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sp>
        <p:nvSpPr>
          <p:cNvPr id="2" name="Freeform 2"/>
          <p:cNvSpPr/>
          <p:nvPr/>
        </p:nvSpPr>
        <p:spPr>
          <a:xfrm>
            <a:off x="9994800" y="0"/>
            <a:ext cx="8293200" cy="5297281"/>
          </a:xfrm>
          <a:custGeom>
            <a:avLst/>
            <a:gdLst/>
            <a:ahLst/>
            <a:cxnLst/>
            <a:rect l="l" t="t" r="r" b="b"/>
            <a:pathLst>
              <a:path w="8293200" h="5297281">
                <a:moveTo>
                  <a:pt x="0" y="0"/>
                </a:moveTo>
                <a:lnTo>
                  <a:pt x="8293200" y="0"/>
                </a:lnTo>
                <a:lnTo>
                  <a:pt x="8293200" y="5297281"/>
                </a:lnTo>
                <a:lnTo>
                  <a:pt x="0" y="529728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541354" y="245479"/>
            <a:ext cx="7916846" cy="9804431"/>
          </a:xfrm>
          <a:custGeom>
            <a:avLst/>
            <a:gdLst/>
            <a:ahLst/>
            <a:cxnLst/>
            <a:rect l="l" t="t" r="r" b="b"/>
            <a:pathLst>
              <a:path w="7916846" h="9804431">
                <a:moveTo>
                  <a:pt x="0" y="0"/>
                </a:moveTo>
                <a:lnTo>
                  <a:pt x="7916846" y="0"/>
                </a:lnTo>
                <a:lnTo>
                  <a:pt x="7916846" y="9804431"/>
                </a:lnTo>
                <a:lnTo>
                  <a:pt x="0" y="9804431"/>
                </a:lnTo>
                <a:lnTo>
                  <a:pt x="0" y="0"/>
                </a:lnTo>
                <a:close/>
              </a:path>
            </a:pathLst>
          </a:custGeom>
          <a:blipFill>
            <a:blip r:embed="rId4"/>
            <a:stretch>
              <a:fillRect t="-23035" r="-2594" b="-24240"/>
            </a:stretch>
          </a:blipFill>
        </p:spPr>
        <p:txBody>
          <a:bodyPr/>
          <a:lstStyle/>
          <a:p>
            <a:endParaRPr lang="en-US" dirty="0"/>
          </a:p>
        </p:txBody>
      </p:sp>
      <p:sp>
        <p:nvSpPr>
          <p:cNvPr id="4" name="TextBox 4"/>
          <p:cNvSpPr txBox="1"/>
          <p:nvPr/>
        </p:nvSpPr>
        <p:spPr>
          <a:xfrm>
            <a:off x="10287000" y="1908340"/>
            <a:ext cx="4415886" cy="945708"/>
          </a:xfrm>
          <a:prstGeom prst="rect">
            <a:avLst/>
          </a:prstGeom>
        </p:spPr>
        <p:txBody>
          <a:bodyPr lIns="0" tIns="0" rIns="0" bIns="0" rtlCol="0" anchor="t">
            <a:spAutoFit/>
          </a:bodyPr>
          <a:lstStyle/>
          <a:p>
            <a:pPr algn="just">
              <a:lnSpc>
                <a:spcPts val="7679"/>
              </a:lnSpc>
            </a:pPr>
            <a:r>
              <a:rPr lang="en-US" sz="6399" dirty="0">
                <a:solidFill>
                  <a:srgbClr val="D5CB4F"/>
                </a:solidFill>
                <a:latin typeface="Roboto Bold"/>
                <a:ea typeface="Roboto Bold"/>
                <a:cs typeface="Roboto Bold"/>
                <a:sym typeface="Roboto Bold"/>
              </a:rPr>
              <a:t>Work Flow</a:t>
            </a:r>
          </a:p>
        </p:txBody>
      </p:sp>
      <p:pic>
        <p:nvPicPr>
          <p:cNvPr id="7" name="Picture 6">
            <a:extLst>
              <a:ext uri="{FF2B5EF4-FFF2-40B4-BE49-F238E27FC236}">
                <a16:creationId xmlns:a16="http://schemas.microsoft.com/office/drawing/2014/main" id="{2486CC2A-F33C-8FF2-DD75-2EFA0A9B2602}"/>
              </a:ext>
            </a:extLst>
          </p:cNvPr>
          <p:cNvPicPr>
            <a:picLocks noChangeAspect="1"/>
          </p:cNvPicPr>
          <p:nvPr/>
        </p:nvPicPr>
        <p:blipFill>
          <a:blip r:embed="rId5"/>
          <a:stretch>
            <a:fillRect/>
          </a:stretch>
        </p:blipFill>
        <p:spPr>
          <a:xfrm>
            <a:off x="8839097" y="5847843"/>
            <a:ext cx="8977415" cy="3791457"/>
          </a:xfrm>
          <a:prstGeom prst="rect">
            <a:avLst/>
          </a:prstGeom>
        </p:spPr>
      </p:pic>
      <p:sp>
        <p:nvSpPr>
          <p:cNvPr id="10" name="TextBox 4">
            <a:extLst>
              <a:ext uri="{FF2B5EF4-FFF2-40B4-BE49-F238E27FC236}">
                <a16:creationId xmlns:a16="http://schemas.microsoft.com/office/drawing/2014/main" id="{3F317DA1-40B3-B918-E4E2-ACB7251F054F}"/>
              </a:ext>
            </a:extLst>
          </p:cNvPr>
          <p:cNvSpPr txBox="1"/>
          <p:nvPr/>
        </p:nvSpPr>
        <p:spPr>
          <a:xfrm>
            <a:off x="8839097" y="3041180"/>
            <a:ext cx="6642408" cy="2443233"/>
          </a:xfrm>
          <a:prstGeom prst="rect">
            <a:avLst/>
          </a:prstGeom>
        </p:spPr>
        <p:txBody>
          <a:bodyPr wrap="square" lIns="0" tIns="0" rIns="0" bIns="0" rtlCol="0" anchor="t">
            <a:spAutoFit/>
          </a:bodyPr>
          <a:lstStyle/>
          <a:p>
            <a:pPr algn="ctr">
              <a:lnSpc>
                <a:spcPct val="150000"/>
              </a:lnSpc>
            </a:pPr>
            <a:r>
              <a:rPr lang="en-US" dirty="0">
                <a:solidFill>
                  <a:schemeClr val="bg1"/>
                </a:solidFill>
                <a:latin typeface="Times New Roman" panose="02020603050405020304" pitchFamily="18" charset="0"/>
                <a:cs typeface="Times New Roman" panose="02020603050405020304" pitchFamily="18" charset="0"/>
              </a:rPr>
              <a:t>The pseudorandom number sequence generated by LFRS is used to assign the score and wickets for each delivery of a ball. The scores for Twenty 20 cricket tend to rarely exceed 256. Teams also usually end their innings because they reached 120 balls, rather than by losing 10 wickets. Random number is carefully generated in order to achieve realistic scores</a:t>
            </a:r>
            <a:endParaRPr lang="en-US" dirty="0">
              <a:solidFill>
                <a:schemeClr val="bg1"/>
              </a:solidFill>
              <a:latin typeface="Times New Roman" panose="02020603050405020304" pitchFamily="18" charset="0"/>
              <a:ea typeface="Roboto Bold"/>
              <a:cs typeface="Times New Roman" panose="02020603050405020304" pitchFamily="18" charset="0"/>
              <a:sym typeface="Roboto Bo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sp>
        <p:nvSpPr>
          <p:cNvPr id="2" name="Freeform 2"/>
          <p:cNvSpPr/>
          <p:nvPr/>
        </p:nvSpPr>
        <p:spPr>
          <a:xfrm>
            <a:off x="14159474" y="7044673"/>
            <a:ext cx="4128526" cy="3452480"/>
          </a:xfrm>
          <a:custGeom>
            <a:avLst/>
            <a:gdLst/>
            <a:ahLst/>
            <a:cxnLst/>
            <a:rect l="l" t="t" r="r" b="b"/>
            <a:pathLst>
              <a:path w="4128526" h="3452480">
                <a:moveTo>
                  <a:pt x="0" y="0"/>
                </a:moveTo>
                <a:lnTo>
                  <a:pt x="4128526" y="0"/>
                </a:lnTo>
                <a:lnTo>
                  <a:pt x="4128526" y="3452480"/>
                </a:lnTo>
                <a:lnTo>
                  <a:pt x="0" y="345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a:off x="0" y="7044673"/>
            <a:ext cx="4128526" cy="3452480"/>
          </a:xfrm>
          <a:custGeom>
            <a:avLst/>
            <a:gdLst/>
            <a:ahLst/>
            <a:cxnLst/>
            <a:rect l="l" t="t" r="r" b="b"/>
            <a:pathLst>
              <a:path w="4128526" h="3452480">
                <a:moveTo>
                  <a:pt x="4128526" y="0"/>
                </a:moveTo>
                <a:lnTo>
                  <a:pt x="0" y="0"/>
                </a:lnTo>
                <a:lnTo>
                  <a:pt x="0" y="3452480"/>
                </a:lnTo>
                <a:lnTo>
                  <a:pt x="4128526" y="3452480"/>
                </a:lnTo>
                <a:lnTo>
                  <a:pt x="4128526"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3210828" y="1328107"/>
            <a:ext cx="11866345" cy="1343025"/>
          </a:xfrm>
          <a:prstGeom prst="rect">
            <a:avLst/>
          </a:prstGeom>
        </p:spPr>
        <p:txBody>
          <a:bodyPr lIns="0" tIns="0" rIns="0" bIns="0" rtlCol="0" anchor="t">
            <a:spAutoFit/>
          </a:bodyPr>
          <a:lstStyle/>
          <a:p>
            <a:pPr marL="0" lvl="0" indent="0" algn="ctr">
              <a:lnSpc>
                <a:spcPts val="10559"/>
              </a:lnSpc>
              <a:spcBef>
                <a:spcPct val="0"/>
              </a:spcBef>
            </a:pPr>
            <a:r>
              <a:rPr lang="en-US" sz="8799">
                <a:solidFill>
                  <a:srgbClr val="D1C64E"/>
                </a:solidFill>
                <a:latin typeface="Roboto Bold"/>
                <a:ea typeface="Roboto Bold"/>
                <a:cs typeface="Roboto Bold"/>
                <a:sym typeface="Roboto Bold"/>
              </a:rPr>
              <a:t>OBJECTIVES</a:t>
            </a:r>
          </a:p>
        </p:txBody>
      </p:sp>
      <p:grpSp>
        <p:nvGrpSpPr>
          <p:cNvPr id="5" name="Group 5"/>
          <p:cNvGrpSpPr/>
          <p:nvPr/>
        </p:nvGrpSpPr>
        <p:grpSpPr>
          <a:xfrm>
            <a:off x="-6870461" y="-4710926"/>
            <a:ext cx="9385638" cy="8115300"/>
            <a:chOff x="0" y="0"/>
            <a:chExt cx="940033" cy="812800"/>
          </a:xfrm>
        </p:grpSpPr>
        <p:sp>
          <p:nvSpPr>
            <p:cNvPr id="6" name="Freeform 6"/>
            <p:cNvSpPr/>
            <p:nvPr/>
          </p:nvSpPr>
          <p:spPr>
            <a:xfrm>
              <a:off x="0" y="0"/>
              <a:ext cx="940033" cy="812800"/>
            </a:xfrm>
            <a:custGeom>
              <a:avLst/>
              <a:gdLst/>
              <a:ahLst/>
              <a:cxnLst/>
              <a:rect l="l" t="t" r="r" b="b"/>
              <a:pathLst>
                <a:path w="940033" h="812800">
                  <a:moveTo>
                    <a:pt x="470016" y="0"/>
                  </a:moveTo>
                  <a:cubicBezTo>
                    <a:pt x="210433" y="0"/>
                    <a:pt x="0" y="181951"/>
                    <a:pt x="0" y="406400"/>
                  </a:cubicBezTo>
                  <a:cubicBezTo>
                    <a:pt x="0" y="630849"/>
                    <a:pt x="210433" y="812800"/>
                    <a:pt x="470016" y="812800"/>
                  </a:cubicBezTo>
                  <a:cubicBezTo>
                    <a:pt x="729599" y="812800"/>
                    <a:pt x="940033" y="630849"/>
                    <a:pt x="940033" y="406400"/>
                  </a:cubicBezTo>
                  <a:cubicBezTo>
                    <a:pt x="940033" y="181951"/>
                    <a:pt x="729599" y="0"/>
                    <a:pt x="470016" y="0"/>
                  </a:cubicBezTo>
                  <a:close/>
                </a:path>
              </a:pathLst>
            </a:custGeom>
            <a:solidFill>
              <a:srgbClr val="000000">
                <a:alpha val="0"/>
              </a:srgbClr>
            </a:solidFill>
            <a:ln w="57150" cap="sq">
              <a:solidFill>
                <a:srgbClr val="D1C64E"/>
              </a:solidFill>
              <a:prstDash val="solid"/>
              <a:miter/>
            </a:ln>
          </p:spPr>
        </p:sp>
        <p:sp>
          <p:nvSpPr>
            <p:cNvPr id="7" name="TextBox 7"/>
            <p:cNvSpPr txBox="1"/>
            <p:nvPr/>
          </p:nvSpPr>
          <p:spPr>
            <a:xfrm>
              <a:off x="88128" y="38100"/>
              <a:ext cx="763777"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390356" y="-4710926"/>
            <a:ext cx="9385638" cy="8115300"/>
            <a:chOff x="0" y="0"/>
            <a:chExt cx="940033" cy="812800"/>
          </a:xfrm>
        </p:grpSpPr>
        <p:sp>
          <p:nvSpPr>
            <p:cNvPr id="9" name="Freeform 9"/>
            <p:cNvSpPr/>
            <p:nvPr/>
          </p:nvSpPr>
          <p:spPr>
            <a:xfrm>
              <a:off x="0" y="0"/>
              <a:ext cx="940033" cy="812800"/>
            </a:xfrm>
            <a:custGeom>
              <a:avLst/>
              <a:gdLst/>
              <a:ahLst/>
              <a:cxnLst/>
              <a:rect l="l" t="t" r="r" b="b"/>
              <a:pathLst>
                <a:path w="940033" h="812800">
                  <a:moveTo>
                    <a:pt x="470016" y="0"/>
                  </a:moveTo>
                  <a:cubicBezTo>
                    <a:pt x="210433" y="0"/>
                    <a:pt x="0" y="181951"/>
                    <a:pt x="0" y="406400"/>
                  </a:cubicBezTo>
                  <a:cubicBezTo>
                    <a:pt x="0" y="630849"/>
                    <a:pt x="210433" y="812800"/>
                    <a:pt x="470016" y="812800"/>
                  </a:cubicBezTo>
                  <a:cubicBezTo>
                    <a:pt x="729599" y="812800"/>
                    <a:pt x="940033" y="630849"/>
                    <a:pt x="940033" y="406400"/>
                  </a:cubicBezTo>
                  <a:cubicBezTo>
                    <a:pt x="940033" y="181951"/>
                    <a:pt x="729599" y="0"/>
                    <a:pt x="470016" y="0"/>
                  </a:cubicBezTo>
                  <a:close/>
                </a:path>
              </a:pathLst>
            </a:custGeom>
            <a:solidFill>
              <a:srgbClr val="000000">
                <a:alpha val="0"/>
              </a:srgbClr>
            </a:solidFill>
            <a:ln w="57150" cap="sq">
              <a:solidFill>
                <a:srgbClr val="D1C64E"/>
              </a:solidFill>
              <a:prstDash val="solid"/>
              <a:miter/>
            </a:ln>
          </p:spPr>
        </p:sp>
        <p:sp>
          <p:nvSpPr>
            <p:cNvPr id="10" name="TextBox 10"/>
            <p:cNvSpPr txBox="1"/>
            <p:nvPr/>
          </p:nvSpPr>
          <p:spPr>
            <a:xfrm>
              <a:off x="88128" y="38100"/>
              <a:ext cx="763777" cy="698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3210828" y="4186036"/>
            <a:ext cx="15235382" cy="2524125"/>
          </a:xfrm>
          <a:prstGeom prst="rect">
            <a:avLst/>
          </a:prstGeom>
        </p:spPr>
        <p:txBody>
          <a:bodyPr lIns="0" tIns="0" rIns="0" bIns="0" rtlCol="0" anchor="t">
            <a:spAutoFit/>
          </a:bodyPr>
          <a:lstStyle/>
          <a:p>
            <a:pPr marL="647700" lvl="1" indent="-323850" algn="l">
              <a:lnSpc>
                <a:spcPts val="6900"/>
              </a:lnSpc>
              <a:buFont typeface="Arial"/>
              <a:buChar char="•"/>
            </a:pPr>
            <a:r>
              <a:rPr lang="en-US" sz="3000" dirty="0">
                <a:solidFill>
                  <a:srgbClr val="D1C64E"/>
                </a:solidFill>
                <a:latin typeface="Canva Sans"/>
                <a:ea typeface="Canva Sans"/>
                <a:cs typeface="Canva Sans"/>
                <a:sym typeface="Canva Sans"/>
              </a:rPr>
              <a:t>Design a digital T20 cricket simulation using Verilog.</a:t>
            </a:r>
          </a:p>
          <a:p>
            <a:pPr marL="647700" lvl="1" indent="-323850" algn="just">
              <a:lnSpc>
                <a:spcPts val="6900"/>
              </a:lnSpc>
              <a:buFont typeface="Arial"/>
              <a:buChar char="•"/>
            </a:pPr>
            <a:r>
              <a:rPr lang="en-US" sz="3000" dirty="0">
                <a:solidFill>
                  <a:srgbClr val="D1C64E"/>
                </a:solidFill>
                <a:latin typeface="Canva Sans"/>
                <a:ea typeface="Canva Sans"/>
                <a:cs typeface="Canva Sans"/>
                <a:sym typeface="Canva Sans"/>
              </a:rPr>
              <a:t>Implement the system on an FPGA.</a:t>
            </a:r>
          </a:p>
          <a:p>
            <a:pPr marL="647700" lvl="1" indent="-323850" algn="l">
              <a:lnSpc>
                <a:spcPts val="6900"/>
              </a:lnSpc>
              <a:buFont typeface="Arial"/>
              <a:buChar char="•"/>
            </a:pPr>
            <a:r>
              <a:rPr lang="en-US" sz="3000" dirty="0">
                <a:solidFill>
                  <a:srgbClr val="D1C64E"/>
                </a:solidFill>
                <a:latin typeface="Canva Sans"/>
                <a:ea typeface="Canva Sans"/>
                <a:cs typeface="Canva Sans"/>
                <a:sym typeface="Canva Sans"/>
              </a:rPr>
              <a:t>Demonstrate functionality and performance through test cases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sp>
        <p:nvSpPr>
          <p:cNvPr id="2" name="Freeform 2"/>
          <p:cNvSpPr/>
          <p:nvPr/>
        </p:nvSpPr>
        <p:spPr>
          <a:xfrm>
            <a:off x="14350707" y="7019020"/>
            <a:ext cx="4128526" cy="3452480"/>
          </a:xfrm>
          <a:custGeom>
            <a:avLst/>
            <a:gdLst/>
            <a:ahLst/>
            <a:cxnLst/>
            <a:rect l="l" t="t" r="r" b="b"/>
            <a:pathLst>
              <a:path w="4128526" h="3452480">
                <a:moveTo>
                  <a:pt x="0" y="0"/>
                </a:moveTo>
                <a:lnTo>
                  <a:pt x="4128527" y="0"/>
                </a:lnTo>
                <a:lnTo>
                  <a:pt x="4128527" y="3452480"/>
                </a:lnTo>
                <a:lnTo>
                  <a:pt x="0" y="345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flipH="1">
            <a:off x="191234" y="7019020"/>
            <a:ext cx="4128526" cy="3452480"/>
          </a:xfrm>
          <a:custGeom>
            <a:avLst/>
            <a:gdLst/>
            <a:ahLst/>
            <a:cxnLst/>
            <a:rect l="l" t="t" r="r" b="b"/>
            <a:pathLst>
              <a:path w="4128526" h="3452480">
                <a:moveTo>
                  <a:pt x="4128526" y="0"/>
                </a:moveTo>
                <a:lnTo>
                  <a:pt x="0" y="0"/>
                </a:lnTo>
                <a:lnTo>
                  <a:pt x="0" y="3452480"/>
                </a:lnTo>
                <a:lnTo>
                  <a:pt x="4128526" y="3452480"/>
                </a:lnTo>
                <a:lnTo>
                  <a:pt x="4128526"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3479022" y="1379414"/>
            <a:ext cx="11866345" cy="1343025"/>
          </a:xfrm>
          <a:prstGeom prst="rect">
            <a:avLst/>
          </a:prstGeom>
        </p:spPr>
        <p:txBody>
          <a:bodyPr lIns="0" tIns="0" rIns="0" bIns="0" rtlCol="0" anchor="t">
            <a:spAutoFit/>
          </a:bodyPr>
          <a:lstStyle/>
          <a:p>
            <a:pPr marL="0" lvl="0" indent="0" algn="ctr">
              <a:lnSpc>
                <a:spcPts val="10559"/>
              </a:lnSpc>
              <a:spcBef>
                <a:spcPct val="0"/>
              </a:spcBef>
            </a:pPr>
            <a:r>
              <a:rPr lang="en-US" sz="8799">
                <a:solidFill>
                  <a:srgbClr val="D1C64E"/>
                </a:solidFill>
                <a:latin typeface="Roboto Bold"/>
                <a:ea typeface="Roboto Bold"/>
                <a:cs typeface="Roboto Bold"/>
                <a:sym typeface="Roboto Bold"/>
              </a:rPr>
              <a:t>CONCLUSION</a:t>
            </a:r>
          </a:p>
        </p:txBody>
      </p:sp>
      <p:grpSp>
        <p:nvGrpSpPr>
          <p:cNvPr id="5" name="Group 5"/>
          <p:cNvGrpSpPr/>
          <p:nvPr/>
        </p:nvGrpSpPr>
        <p:grpSpPr>
          <a:xfrm>
            <a:off x="-6679227" y="-4736580"/>
            <a:ext cx="9385638" cy="8115300"/>
            <a:chOff x="0" y="0"/>
            <a:chExt cx="940033" cy="812800"/>
          </a:xfrm>
        </p:grpSpPr>
        <p:sp>
          <p:nvSpPr>
            <p:cNvPr id="6" name="Freeform 6"/>
            <p:cNvSpPr/>
            <p:nvPr/>
          </p:nvSpPr>
          <p:spPr>
            <a:xfrm>
              <a:off x="0" y="0"/>
              <a:ext cx="940033" cy="812800"/>
            </a:xfrm>
            <a:custGeom>
              <a:avLst/>
              <a:gdLst/>
              <a:ahLst/>
              <a:cxnLst/>
              <a:rect l="l" t="t" r="r" b="b"/>
              <a:pathLst>
                <a:path w="940033" h="812800">
                  <a:moveTo>
                    <a:pt x="470016" y="0"/>
                  </a:moveTo>
                  <a:cubicBezTo>
                    <a:pt x="210433" y="0"/>
                    <a:pt x="0" y="181951"/>
                    <a:pt x="0" y="406400"/>
                  </a:cubicBezTo>
                  <a:cubicBezTo>
                    <a:pt x="0" y="630849"/>
                    <a:pt x="210433" y="812800"/>
                    <a:pt x="470016" y="812800"/>
                  </a:cubicBezTo>
                  <a:cubicBezTo>
                    <a:pt x="729599" y="812800"/>
                    <a:pt x="940033" y="630849"/>
                    <a:pt x="940033" y="406400"/>
                  </a:cubicBezTo>
                  <a:cubicBezTo>
                    <a:pt x="940033" y="181951"/>
                    <a:pt x="729599" y="0"/>
                    <a:pt x="470016" y="0"/>
                  </a:cubicBezTo>
                  <a:close/>
                </a:path>
              </a:pathLst>
            </a:custGeom>
            <a:solidFill>
              <a:srgbClr val="000000">
                <a:alpha val="0"/>
              </a:srgbClr>
            </a:solidFill>
            <a:ln w="57150" cap="sq">
              <a:solidFill>
                <a:srgbClr val="D1C64E"/>
              </a:solidFill>
              <a:prstDash val="solid"/>
              <a:miter/>
            </a:ln>
          </p:spPr>
        </p:sp>
        <p:sp>
          <p:nvSpPr>
            <p:cNvPr id="7" name="TextBox 7"/>
            <p:cNvSpPr txBox="1"/>
            <p:nvPr/>
          </p:nvSpPr>
          <p:spPr>
            <a:xfrm>
              <a:off x="88128" y="38100"/>
              <a:ext cx="763777"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81589" y="-4736580"/>
            <a:ext cx="9385638" cy="8115300"/>
            <a:chOff x="0" y="0"/>
            <a:chExt cx="940033" cy="812800"/>
          </a:xfrm>
        </p:grpSpPr>
        <p:sp>
          <p:nvSpPr>
            <p:cNvPr id="9" name="Freeform 9"/>
            <p:cNvSpPr/>
            <p:nvPr/>
          </p:nvSpPr>
          <p:spPr>
            <a:xfrm>
              <a:off x="0" y="0"/>
              <a:ext cx="940033" cy="812800"/>
            </a:xfrm>
            <a:custGeom>
              <a:avLst/>
              <a:gdLst/>
              <a:ahLst/>
              <a:cxnLst/>
              <a:rect l="l" t="t" r="r" b="b"/>
              <a:pathLst>
                <a:path w="940033" h="812800">
                  <a:moveTo>
                    <a:pt x="470016" y="0"/>
                  </a:moveTo>
                  <a:cubicBezTo>
                    <a:pt x="210433" y="0"/>
                    <a:pt x="0" y="181951"/>
                    <a:pt x="0" y="406400"/>
                  </a:cubicBezTo>
                  <a:cubicBezTo>
                    <a:pt x="0" y="630849"/>
                    <a:pt x="210433" y="812800"/>
                    <a:pt x="470016" y="812800"/>
                  </a:cubicBezTo>
                  <a:cubicBezTo>
                    <a:pt x="729599" y="812800"/>
                    <a:pt x="940033" y="630849"/>
                    <a:pt x="940033" y="406400"/>
                  </a:cubicBezTo>
                  <a:cubicBezTo>
                    <a:pt x="940033" y="181951"/>
                    <a:pt x="729599" y="0"/>
                    <a:pt x="470016" y="0"/>
                  </a:cubicBezTo>
                  <a:close/>
                </a:path>
              </a:pathLst>
            </a:custGeom>
            <a:solidFill>
              <a:srgbClr val="000000">
                <a:alpha val="0"/>
              </a:srgbClr>
            </a:solidFill>
            <a:ln w="57150" cap="sq">
              <a:solidFill>
                <a:srgbClr val="D1C64E"/>
              </a:solidFill>
              <a:prstDash val="solid"/>
              <a:miter/>
            </a:ln>
          </p:spPr>
        </p:sp>
        <p:sp>
          <p:nvSpPr>
            <p:cNvPr id="10" name="TextBox 10"/>
            <p:cNvSpPr txBox="1"/>
            <p:nvPr/>
          </p:nvSpPr>
          <p:spPr>
            <a:xfrm>
              <a:off x="88128" y="38100"/>
              <a:ext cx="763777" cy="698500"/>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2849339" y="3064395"/>
            <a:ext cx="13565631" cy="5153025"/>
          </a:xfrm>
          <a:prstGeom prst="rect">
            <a:avLst/>
          </a:prstGeom>
        </p:spPr>
        <p:txBody>
          <a:bodyPr lIns="0" tIns="0" rIns="0" bIns="0" rtlCol="0" anchor="t">
            <a:spAutoFit/>
          </a:bodyPr>
          <a:lstStyle/>
          <a:p>
            <a:pPr marL="647700" lvl="1" indent="-323850" algn="l">
              <a:lnSpc>
                <a:spcPts val="6900"/>
              </a:lnSpc>
              <a:buFont typeface="Arial"/>
              <a:buChar char="•"/>
            </a:pPr>
            <a:r>
              <a:rPr lang="en-US" sz="3000">
                <a:solidFill>
                  <a:srgbClr val="D1C64E"/>
                </a:solidFill>
                <a:latin typeface="Canva Sans"/>
                <a:ea typeface="Canva Sans"/>
                <a:cs typeface="Canva Sans"/>
                <a:sym typeface="Canva Sans"/>
              </a:rPr>
              <a:t>The project will provide a comprehensive and interactive T20 cricket simulation using Verilog.</a:t>
            </a:r>
          </a:p>
          <a:p>
            <a:pPr marL="647700" lvl="1" indent="-323850" algn="l">
              <a:lnSpc>
                <a:spcPts val="6900"/>
              </a:lnSpc>
              <a:buFont typeface="Arial"/>
              <a:buChar char="•"/>
            </a:pPr>
            <a:r>
              <a:rPr lang="en-US" sz="3000">
                <a:solidFill>
                  <a:srgbClr val="D1C64E"/>
                </a:solidFill>
                <a:latin typeface="Canva Sans"/>
                <a:ea typeface="Canva Sans"/>
                <a:cs typeface="Canva Sans"/>
                <a:sym typeface="Canva Sans"/>
              </a:rPr>
              <a:t>Enhance understanding of digital design and Verilog programming.</a:t>
            </a:r>
          </a:p>
          <a:p>
            <a:pPr marL="647700" lvl="1" indent="-323850" algn="l">
              <a:lnSpc>
                <a:spcPts val="6900"/>
              </a:lnSpc>
              <a:buFont typeface="Arial"/>
              <a:buChar char="•"/>
            </a:pPr>
            <a:r>
              <a:rPr lang="en-US" sz="3000">
                <a:solidFill>
                  <a:srgbClr val="D1C64E"/>
                </a:solidFill>
                <a:latin typeface="Canva Sans"/>
                <a:ea typeface="Canva Sans"/>
                <a:cs typeface="Canva Sans"/>
                <a:sym typeface="Canva Sans"/>
              </a:rPr>
              <a:t>Gain practical experience in FPGA implementation.</a:t>
            </a:r>
          </a:p>
          <a:p>
            <a:pPr marL="647700" lvl="1" indent="-323850" algn="l">
              <a:lnSpc>
                <a:spcPts val="6900"/>
              </a:lnSpc>
              <a:buFont typeface="Arial"/>
              <a:buChar char="•"/>
            </a:pPr>
            <a:r>
              <a:rPr lang="en-US" sz="3000">
                <a:solidFill>
                  <a:srgbClr val="D1C64E"/>
                </a:solidFill>
                <a:latin typeface="Canva Sans"/>
                <a:ea typeface="Canva Sans"/>
                <a:cs typeface="Canva Sans"/>
                <a:sym typeface="Canva Sans"/>
              </a:rPr>
              <a:t>Create a functional and engaging cricket game simulation showcasing hardware description languages and FPGA technology.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71515"/>
        </a:solidFill>
        <a:effectLst/>
      </p:bgPr>
    </p:bg>
    <p:spTree>
      <p:nvGrpSpPr>
        <p:cNvPr id="1" name=""/>
        <p:cNvGrpSpPr/>
        <p:nvPr/>
      </p:nvGrpSpPr>
      <p:grpSpPr>
        <a:xfrm>
          <a:off x="0" y="0"/>
          <a:ext cx="0" cy="0"/>
          <a:chOff x="0" y="0"/>
          <a:chExt cx="0" cy="0"/>
        </a:xfrm>
      </p:grpSpPr>
      <p:sp>
        <p:nvSpPr>
          <p:cNvPr id="2" name="Freeform 2"/>
          <p:cNvSpPr/>
          <p:nvPr/>
        </p:nvSpPr>
        <p:spPr>
          <a:xfrm>
            <a:off x="7270165" y="0"/>
            <a:ext cx="11017835" cy="7037642"/>
          </a:xfrm>
          <a:custGeom>
            <a:avLst/>
            <a:gdLst/>
            <a:ahLst/>
            <a:cxnLst/>
            <a:rect l="l" t="t" r="r" b="b"/>
            <a:pathLst>
              <a:path w="11017835" h="7037642">
                <a:moveTo>
                  <a:pt x="0" y="0"/>
                </a:moveTo>
                <a:lnTo>
                  <a:pt x="11017835" y="0"/>
                </a:lnTo>
                <a:lnTo>
                  <a:pt x="11017835" y="7037642"/>
                </a:lnTo>
                <a:lnTo>
                  <a:pt x="0" y="70376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8039127" y="1822712"/>
            <a:ext cx="23865664" cy="13225933"/>
            <a:chOff x="0" y="0"/>
            <a:chExt cx="1466665" cy="812800"/>
          </a:xfrm>
        </p:grpSpPr>
        <p:sp>
          <p:nvSpPr>
            <p:cNvPr id="4" name="Freeform 4"/>
            <p:cNvSpPr/>
            <p:nvPr/>
          </p:nvSpPr>
          <p:spPr>
            <a:xfrm>
              <a:off x="0" y="0"/>
              <a:ext cx="1466665" cy="812800"/>
            </a:xfrm>
            <a:custGeom>
              <a:avLst/>
              <a:gdLst/>
              <a:ahLst/>
              <a:cxnLst/>
              <a:rect l="l" t="t" r="r" b="b"/>
              <a:pathLst>
                <a:path w="1466665" h="812800">
                  <a:moveTo>
                    <a:pt x="733332" y="0"/>
                  </a:moveTo>
                  <a:cubicBezTo>
                    <a:pt x="328324" y="0"/>
                    <a:pt x="0" y="181951"/>
                    <a:pt x="0" y="406400"/>
                  </a:cubicBezTo>
                  <a:cubicBezTo>
                    <a:pt x="0" y="630849"/>
                    <a:pt x="328324" y="812800"/>
                    <a:pt x="733332" y="812800"/>
                  </a:cubicBezTo>
                  <a:cubicBezTo>
                    <a:pt x="1138341" y="812800"/>
                    <a:pt x="1466665" y="630849"/>
                    <a:pt x="1466665" y="406400"/>
                  </a:cubicBezTo>
                  <a:cubicBezTo>
                    <a:pt x="1466665" y="181951"/>
                    <a:pt x="1138341" y="0"/>
                    <a:pt x="733332" y="0"/>
                  </a:cubicBezTo>
                  <a:close/>
                </a:path>
              </a:pathLst>
            </a:custGeom>
            <a:solidFill>
              <a:srgbClr val="000000">
                <a:alpha val="0"/>
              </a:srgbClr>
            </a:solidFill>
            <a:ln w="57150" cap="sq">
              <a:solidFill>
                <a:srgbClr val="D1C64E"/>
              </a:solidFill>
              <a:prstDash val="solid"/>
              <a:miter/>
            </a:ln>
          </p:spPr>
        </p:sp>
        <p:sp>
          <p:nvSpPr>
            <p:cNvPr id="5" name="TextBox 5"/>
            <p:cNvSpPr txBox="1"/>
            <p:nvPr/>
          </p:nvSpPr>
          <p:spPr>
            <a:xfrm>
              <a:off x="137500" y="38100"/>
              <a:ext cx="1191665" cy="6985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1386784" y="6124575"/>
            <a:ext cx="5883382" cy="3133725"/>
          </a:xfrm>
          <a:prstGeom prst="rect">
            <a:avLst/>
          </a:prstGeom>
        </p:spPr>
        <p:txBody>
          <a:bodyPr lIns="0" tIns="0" rIns="0" bIns="0" rtlCol="0" anchor="t">
            <a:spAutoFit/>
          </a:bodyPr>
          <a:lstStyle/>
          <a:p>
            <a:pPr algn="l">
              <a:lnSpc>
                <a:spcPts val="12359"/>
              </a:lnSpc>
            </a:pPr>
            <a:r>
              <a:rPr lang="en-US" sz="10299">
                <a:solidFill>
                  <a:srgbClr val="D1C64E"/>
                </a:solidFill>
                <a:latin typeface="Roboto Bold"/>
                <a:ea typeface="Roboto Bold"/>
                <a:cs typeface="Roboto Bold"/>
                <a:sym typeface="Roboto Bold"/>
              </a:rPr>
              <a:t>THANK</a:t>
            </a:r>
          </a:p>
          <a:p>
            <a:pPr algn="l">
              <a:lnSpc>
                <a:spcPts val="12359"/>
              </a:lnSpc>
            </a:pPr>
            <a:r>
              <a:rPr lang="en-US" sz="10299">
                <a:solidFill>
                  <a:srgbClr val="D1C64E"/>
                </a:solidFill>
                <a:latin typeface="Roboto Bold"/>
                <a:ea typeface="Roboto Bold"/>
                <a:cs typeface="Roboto Bold"/>
                <a:sym typeface="Roboto Bold"/>
              </a:rPr>
              <a:t>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377</Words>
  <Application>Microsoft Office PowerPoint</Application>
  <PresentationFormat>Custom</PresentationFormat>
  <Paragraphs>41</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Times New Roman</vt:lpstr>
      <vt:lpstr>Arial</vt:lpstr>
      <vt:lpstr>Roboto Bold</vt:lpstr>
      <vt:lpstr>Calibri</vt:lpstr>
      <vt:lpstr>Roboto</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Gold Elegant Project Management Presentation</dc:title>
  <dc:creator>Munsif</dc:creator>
  <cp:lastModifiedBy>Niranga Niluminda</cp:lastModifiedBy>
  <cp:revision>4</cp:revision>
  <dcterms:created xsi:type="dcterms:W3CDTF">2006-08-16T00:00:00Z</dcterms:created>
  <dcterms:modified xsi:type="dcterms:W3CDTF">2024-08-07T09:53:28Z</dcterms:modified>
  <dc:identifier>DAGNGpeeNNE</dc:identifier>
</cp:coreProperties>
</file>

<file path=docProps/thumbnail.jpeg>
</file>